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00" r:id="rId1"/>
  </p:sldMasterIdLst>
  <p:sldIdLst>
    <p:sldId id="256" r:id="rId2"/>
    <p:sldId id="257" r:id="rId3"/>
    <p:sldId id="259" r:id="rId4"/>
    <p:sldId id="258" r:id="rId5"/>
    <p:sldId id="260" r:id="rId6"/>
    <p:sldId id="262" r:id="rId7"/>
    <p:sldId id="261" r:id="rId8"/>
    <p:sldId id="263" r:id="rId9"/>
    <p:sldId id="267" r:id="rId10"/>
    <p:sldId id="265" r:id="rId11"/>
    <p:sldId id="264" r:id="rId12"/>
    <p:sldId id="268" r:id="rId13"/>
    <p:sldId id="269" r:id="rId14"/>
    <p:sldId id="271" r:id="rId15"/>
    <p:sldId id="272" r:id="rId16"/>
    <p:sldId id="273"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3" d="100"/>
          <a:sy n="93" d="100"/>
        </p:scale>
        <p:origin x="-1368"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27094"/>
            <a:ext cx="7772400" cy="1470025"/>
          </a:xfrm>
        </p:spPr>
        <p:txBody>
          <a:bodyPr anchor="b" anchorCtr="0"/>
          <a:lstStyle>
            <a:lvl1pPr>
              <a:defRPr sz="5400">
                <a:gradFill>
                  <a:gsLst>
                    <a:gs pos="0">
                      <a:schemeClr val="tx2"/>
                    </a:gs>
                    <a:gs pos="100000">
                      <a:schemeClr val="tx2">
                        <a:lumMod val="75000"/>
                      </a:schemeClr>
                    </a:gs>
                  </a:gsLst>
                  <a:lin ang="5400000" scaled="0"/>
                </a:gradFill>
                <a:effectLst>
                  <a:outerShdw blurRad="50800" dist="25400" dir="5400000" algn="t" rotWithShape="0">
                    <a:prstClr val="black">
                      <a:alpha val="40000"/>
                    </a:prstClr>
                  </a:outerShdw>
                </a:effectLst>
              </a:defRPr>
            </a:lvl1pPr>
          </a:lstStyle>
          <a:p>
            <a:r>
              <a:rPr lang="en-US" smtClean="0"/>
              <a:t>Click to edit Master title style</a:t>
            </a:r>
            <a:endParaRPr/>
          </a:p>
        </p:txBody>
      </p:sp>
      <p:sp>
        <p:nvSpPr>
          <p:cNvPr id="3" name="Subtitle 2"/>
          <p:cNvSpPr>
            <a:spLocks noGrp="1"/>
          </p:cNvSpPr>
          <p:nvPr>
            <p:ph type="subTitle" idx="1"/>
          </p:nvPr>
        </p:nvSpPr>
        <p:spPr>
          <a:xfrm>
            <a:off x="685801" y="3810000"/>
            <a:ext cx="7770812" cy="1752600"/>
          </a:xfrm>
        </p:spPr>
        <p:txBody>
          <a:bodyPr>
            <a:normAutofit/>
          </a:bodyPr>
          <a:lstStyle>
            <a:lvl1pPr marL="0" indent="0" algn="ctr">
              <a:spcBef>
                <a:spcPts val="300"/>
              </a:spcBef>
              <a:buNone/>
              <a:defRPr sz="1600">
                <a:gradFill>
                  <a:gsLst>
                    <a:gs pos="0">
                      <a:schemeClr val="tx2"/>
                    </a:gs>
                    <a:gs pos="100000">
                      <a:schemeClr val="tx2">
                        <a:lumMod val="75000"/>
                      </a:schemeClr>
                    </a:gs>
                  </a:gsLst>
                  <a:lin ang="5400000" scaled="0"/>
                </a:gradFill>
                <a:effectLst>
                  <a:outerShdw blurRad="50800" dist="38100" dir="5400000" algn="t"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2069C06D-4ED8-42C6-905D-CA84CA1B6CBF}" type="datetime2">
              <a:rPr lang="en-US" smtClean="0"/>
              <a:t>Saturday, April 7, 12</a:t>
            </a:fld>
            <a:endParaRPr lang="en-US" dirty="0"/>
          </a:p>
        </p:txBody>
      </p:sp>
      <p:sp>
        <p:nvSpPr>
          <p:cNvPr id="5" name="Footer Placeholder 4"/>
          <p:cNvSpPr>
            <a:spLocks noGrp="1"/>
          </p:cNvSpPr>
          <p:nvPr>
            <p:ph type="ftr" sz="quarter" idx="11"/>
          </p:nvPr>
        </p:nvSpPr>
        <p:spPr/>
        <p:txBody>
          <a:bodyPr/>
          <a:lstStyle/>
          <a:p>
            <a:endParaRPr lang="en-US" dirty="0"/>
          </a:p>
        </p:txBody>
      </p:sp>
      <p:pic>
        <p:nvPicPr>
          <p:cNvPr id="7" name="Picture 6" descr="CoverGlyph.png"/>
          <p:cNvPicPr>
            <a:picLocks noChangeAspect="1"/>
          </p:cNvPicPr>
          <p:nvPr/>
        </p:nvPicPr>
        <p:blipFill>
          <a:blip r:embed="rId2"/>
          <a:stretch>
            <a:fillRect/>
          </a:stretch>
        </p:blipFill>
        <p:spPr>
          <a:xfrm>
            <a:off x="4010025" y="3048000"/>
            <a:ext cx="1123950" cy="771525"/>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3738282"/>
            <a:ext cx="7770813" cy="1048870"/>
          </a:xfrm>
          <a:effectLst/>
        </p:spPr>
        <p:txBody>
          <a:bodyPr vert="horz" lIns="91440" tIns="45720" rIns="91440" bIns="45720" rtlCol="0" anchor="b" anchorCtr="0">
            <a:noAutofit/>
          </a:bodyPr>
          <a:lstStyle>
            <a:lvl1pPr algn="ctr" defTabSz="914400" rtl="0" eaLnBrk="1" latinLnBrk="0" hangingPunct="1">
              <a:spcBef>
                <a:spcPct val="0"/>
              </a:spcBef>
              <a:buNone/>
              <a:defRPr sz="3800" b="0" kern="1200">
                <a:solidFill>
                  <a:schemeClr val="tx2"/>
                </a:solidFill>
                <a:effectLst>
                  <a:outerShdw blurRad="38100" dist="12700" algn="l"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2286000" y="457200"/>
            <a:ext cx="4572000" cy="3173506"/>
          </a:xfrm>
          <a:ln w="101600">
            <a:solidFill>
              <a:schemeClr val="tx1"/>
            </a:solidFill>
            <a:miter lim="800000"/>
          </a:ln>
          <a:effectLst>
            <a:outerShdw blurRad="50800" dist="38100" dir="2700000" algn="tl" rotWithShape="0">
              <a:prstClr val="black">
                <a:alpha val="40000"/>
              </a:prstClr>
            </a:outerShdw>
          </a:effectLst>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685800" y="5181600"/>
            <a:ext cx="7770813" cy="685800"/>
          </a:xfrm>
        </p:spPr>
        <p:txBody>
          <a:bodyPr vert="horz" lIns="91440" tIns="45720" rIns="91440" bIns="45720" rtlCol="0">
            <a:normAutofit/>
          </a:bodyPr>
          <a:lstStyle>
            <a:lvl1pPr marL="0" indent="0" algn="ctr">
              <a:spcBef>
                <a:spcPts val="300"/>
              </a:spcBef>
              <a:buNone/>
              <a:defRPr sz="180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2000"/>
              </a:spcBef>
              <a:buClr>
                <a:schemeClr val="accent3"/>
              </a:buClr>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0B385921-A91A-409C-921C-0E0EC1E750EC}" type="datetime2">
              <a:rPr lang="en-US" smtClean="0"/>
              <a:t>Saturday, April 7, 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789C0F2-17E0-497A-9BBE-0C73201AAFE3}" type="slidenum">
              <a:rPr lang="en-US" smtClean="0"/>
              <a:pPr/>
              <a:t>‹#›</a:t>
            </a:fld>
            <a:endParaRPr lang="en-US" dirty="0"/>
          </a:p>
        </p:txBody>
      </p:sp>
      <p:pic>
        <p:nvPicPr>
          <p:cNvPr id="11" name="Picture 2" descr="HR-Glyph-R3.png"/>
          <p:cNvPicPr>
            <a:picLocks noChangeAspect="1" noChangeArrowheads="1"/>
          </p:cNvPicPr>
          <p:nvPr/>
        </p:nvPicPr>
        <p:blipFill>
          <a:blip r:embed="rId2" cstate="print"/>
          <a:srcRect/>
          <a:stretch>
            <a:fillRect/>
          </a:stretch>
        </p:blipFill>
        <p:spPr bwMode="auto">
          <a:xfrm>
            <a:off x="3749040" y="4890247"/>
            <a:ext cx="1645920" cy="170411"/>
          </a:xfrm>
          <a:prstGeom prst="rect">
            <a:avLst/>
          </a:prstGeom>
          <a:noFill/>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marL="2286000" indent="-457200">
              <a:defRPr/>
            </a:lvl6pPr>
            <a:lvl7pPr marL="2286000" indent="-457200">
              <a:defRPr/>
            </a:lvl7pPr>
            <a:lvl8pPr marL="2286000" indent="-457200">
              <a:defRPr/>
            </a:lvl8pPr>
            <a:lvl9pPr marL="2286000" indent="-457200">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A56EEE0E-EDB0-4D84-86B0-50833DF22902}" type="datetime2">
              <a:rPr lang="en-US" smtClean="0"/>
              <a:t>Saturday, April 7, 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89C0F2-17E0-497A-9BBE-0C73201AAFE3}" type="slidenum">
              <a:rPr lang="en-US" smtClean="0"/>
              <a:pPr/>
              <a:t>‹#›</a:t>
            </a:fld>
            <a:endParaRPr lang="en-US"/>
          </a:p>
        </p:txBody>
      </p:sp>
      <p:pic>
        <p:nvPicPr>
          <p:cNvPr id="10"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62800" y="537882"/>
            <a:ext cx="1524000" cy="5325036"/>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85800" y="537882"/>
            <a:ext cx="5889812" cy="5325036"/>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5114372C-B5AB-4C39-B273-B99224EB4DD5}" type="datetime2">
              <a:rPr lang="en-US" smtClean="0"/>
              <a:t>Saturday, April 7, 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89C0F2-17E0-497A-9BBE-0C73201AAFE3}" type="slidenum">
              <a:rPr lang="en-US" smtClean="0"/>
              <a:pPr/>
              <a:t>‹#›</a:t>
            </a:fld>
            <a:endParaRPr lang="en-US"/>
          </a:p>
        </p:txBody>
      </p:sp>
      <p:pic>
        <p:nvPicPr>
          <p:cNvPr id="9" name="Picture 2" descr="HR-Glyph-R3.png"/>
          <p:cNvPicPr>
            <a:picLocks noChangeAspect="1" noChangeArrowheads="1"/>
          </p:cNvPicPr>
          <p:nvPr/>
        </p:nvPicPr>
        <p:blipFill>
          <a:blip r:embed="rId2" cstate="print"/>
          <a:srcRect/>
          <a:stretch>
            <a:fillRect/>
          </a:stretch>
        </p:blipFill>
        <p:spPr bwMode="auto">
          <a:xfrm rot="5400000">
            <a:off x="6052928" y="3115195"/>
            <a:ext cx="1645920" cy="170411"/>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4CB1CAA-32CD-4B55-B92A-B8F0843CACF4}" type="datetime2">
              <a:rPr lang="en-US" smtClean="0"/>
              <a:t>Saturday, April 7, 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789C0F2-17E0-497A-9BBE-0C73201AAFE3}" type="slidenum">
              <a:rPr lang="en-US" smtClean="0"/>
              <a:pPr/>
              <a:t>‹#›</a:t>
            </a:fld>
            <a:endParaRPr lang="en-US" dirty="0"/>
          </a:p>
        </p:txBody>
      </p:sp>
      <p:pic>
        <p:nvPicPr>
          <p:cNvPr id="8"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1626440"/>
            <a:ext cx="7770813" cy="1472184"/>
          </a:xfrm>
        </p:spPr>
        <p:txBody>
          <a:bodyPr anchor="b" anchorCtr="0"/>
          <a:lstStyle>
            <a:lvl1pPr algn="ctr">
              <a:defRPr sz="5400" b="0" i="0" cap="none" baseline="0"/>
            </a:lvl1pPr>
          </a:lstStyle>
          <a:p>
            <a:r>
              <a:rPr lang="en-US" smtClean="0"/>
              <a:t>Click to edit Master title style</a:t>
            </a:r>
            <a:endParaRPr/>
          </a:p>
        </p:txBody>
      </p:sp>
      <p:sp>
        <p:nvSpPr>
          <p:cNvPr id="3" name="Text Placeholder 2"/>
          <p:cNvSpPr>
            <a:spLocks noGrp="1"/>
          </p:cNvSpPr>
          <p:nvPr>
            <p:ph type="body" idx="1"/>
          </p:nvPr>
        </p:nvSpPr>
        <p:spPr>
          <a:xfrm>
            <a:off x="685800" y="3813048"/>
            <a:ext cx="7770813" cy="1755648"/>
          </a:xfrm>
        </p:spPr>
        <p:txBody>
          <a:bodyPr anchor="t" anchorCtr="0">
            <a:normAutofit/>
          </a:bodyPr>
          <a:lstStyle>
            <a:lvl1pPr marL="0" indent="0" algn="ctr">
              <a:spcBef>
                <a:spcPts val="30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D8CDC4-3D19-4983-B478-82F6B8E5AB66}" type="datetime2">
              <a:rPr lang="en-US" smtClean="0"/>
              <a:t>Saturday, April 7, 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789C0F2-17E0-497A-9BBE-0C73201AAFE3}" type="slidenum">
              <a:rPr lang="en-US" smtClean="0"/>
              <a:pPr/>
              <a:t>‹#›</a:t>
            </a:fld>
            <a:endParaRPr lang="en-US" dirty="0"/>
          </a:p>
        </p:txBody>
      </p:sp>
      <p:pic>
        <p:nvPicPr>
          <p:cNvPr id="7" name="Picture 6" descr="Glyph-SectionHeader.png"/>
          <p:cNvPicPr>
            <a:picLocks noChangeAspect="1"/>
          </p:cNvPicPr>
          <p:nvPr/>
        </p:nvPicPr>
        <p:blipFill>
          <a:blip r:embed="rId2"/>
          <a:stretch>
            <a:fillRect/>
          </a:stretch>
        </p:blipFill>
        <p:spPr>
          <a:xfrm>
            <a:off x="4038600" y="3174066"/>
            <a:ext cx="1066800" cy="59055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685800" y="2209801"/>
            <a:ext cx="3657600" cy="3657600"/>
          </a:xfrm>
        </p:spPr>
        <p:txBody>
          <a:bodyPr>
            <a:normAutofit/>
          </a:bodyPr>
          <a:lstStyle>
            <a:lvl1pPr>
              <a:defRPr sz="2200"/>
            </a:lvl1pPr>
            <a:lvl2pPr>
              <a:defRPr sz="2000"/>
            </a:lvl2pPr>
            <a:lvl3pPr>
              <a:defRPr sz="1800"/>
            </a:lvl3pPr>
            <a:lvl4pPr>
              <a:defRPr sz="1800"/>
            </a:lvl4pPr>
            <a:lvl5pPr>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800600" y="2209801"/>
            <a:ext cx="3657600" cy="3657600"/>
          </a:xfrm>
        </p:spPr>
        <p:txBody>
          <a:bodyPr>
            <a:normAutofit/>
          </a:bodyPr>
          <a:lstStyle>
            <a:lvl1pPr>
              <a:defRPr sz="2200"/>
            </a:lvl1pPr>
            <a:lvl2pPr>
              <a:defRPr sz="2000"/>
            </a:lvl2pPr>
            <a:lvl3pPr>
              <a:defRPr sz="1800"/>
            </a:lvl3pPr>
            <a:lvl4pPr>
              <a:defRPr sz="1800"/>
            </a:lvl4pPr>
            <a:lvl5pPr>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84B82477-D5D3-4181-8C11-75D0F2433A87}" type="datetime2">
              <a:rPr lang="en-US" smtClean="0"/>
              <a:t>Saturday, April 7, 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789C0F2-17E0-497A-9BBE-0C73201AAFE3}" type="slidenum">
              <a:rPr lang="en-US" smtClean="0"/>
              <a:pPr/>
              <a:t>‹#›</a:t>
            </a:fld>
            <a:endParaRPr lang="en-US" dirty="0"/>
          </a:p>
        </p:txBody>
      </p:sp>
      <p:pic>
        <p:nvPicPr>
          <p:cNvPr id="9"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685800" y="2027238"/>
            <a:ext cx="3657600" cy="639762"/>
          </a:xfrm>
        </p:spPr>
        <p:txBody>
          <a:bodyPr anchor="ctr" anchorCtr="0"/>
          <a:lstStyle>
            <a:lvl1pPr marL="0" indent="0" algn="ctr">
              <a:spcBef>
                <a:spcPts val="300"/>
              </a:spcBef>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819400"/>
            <a:ext cx="3657600" cy="3048000"/>
          </a:xfrm>
        </p:spPr>
        <p:txBody>
          <a:bodyPr>
            <a:normAutofit/>
          </a:bodyPr>
          <a:lstStyle>
            <a:lvl1pPr>
              <a:defRPr sz="2000"/>
            </a:lvl1pPr>
            <a:lvl2pPr>
              <a:defRPr sz="1800"/>
            </a:lvl2pPr>
            <a:lvl3pPr>
              <a:defRPr sz="1800"/>
            </a:lvl3pPr>
            <a:lvl4pPr>
              <a:defRPr sz="1800"/>
            </a:lvl4pPr>
            <a:lvl5pPr>
              <a:defRPr sz="1800"/>
            </a:lvl5pPr>
            <a:lvl6pPr marL="2290763" indent="-461963">
              <a:defRPr sz="1600"/>
            </a:lvl6pPr>
            <a:lvl7pPr marL="2290763" indent="-461963">
              <a:defRPr sz="1600"/>
            </a:lvl7pPr>
            <a:lvl8pPr marL="2290763" indent="-461963">
              <a:defRPr sz="1600"/>
            </a:lvl8pPr>
            <a:lvl9pPr marL="2290763" indent="-461963">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800600" y="2027238"/>
            <a:ext cx="3657600" cy="639762"/>
          </a:xfrm>
        </p:spPr>
        <p:txBody>
          <a:bodyPr anchor="ctr" anchorCtr="0"/>
          <a:lstStyle>
            <a:lvl1pPr marL="0" indent="0" algn="ctr">
              <a:spcBef>
                <a:spcPts val="300"/>
              </a:spcBef>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00600" y="2819400"/>
            <a:ext cx="3657600" cy="3048000"/>
          </a:xfrm>
        </p:spPr>
        <p:txBody>
          <a:bodyPr>
            <a:normAutofit/>
          </a:bodyPr>
          <a:lstStyle>
            <a:lvl1pPr>
              <a:defRPr sz="2000"/>
            </a:lvl1pPr>
            <a:lvl2pPr>
              <a:defRPr sz="1800"/>
            </a:lvl2pPr>
            <a:lvl3pPr>
              <a:defRPr sz="1800"/>
            </a:lvl3pPr>
            <a:lvl4pPr>
              <a:defRPr sz="1800"/>
            </a:lvl4pPr>
            <a:lvl5pPr>
              <a:defRPr sz="1800"/>
            </a:lvl5pPr>
            <a:lvl6pPr marL="2290763" indent="-461963">
              <a:defRPr sz="1600"/>
            </a:lvl6pPr>
            <a:lvl7pPr marL="2290763" indent="-461963">
              <a:defRPr sz="1600"/>
            </a:lvl7pPr>
            <a:lvl8pPr marL="2290763" indent="-461963">
              <a:defRPr sz="1600"/>
            </a:lvl8pPr>
            <a:lvl9pPr marL="2290763" indent="-461963">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213E253B-1893-4367-8BAE-DF4BC10DC578}" type="datetime2">
              <a:rPr lang="en-US" smtClean="0"/>
              <a:t>Saturday, April 7, 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789C0F2-17E0-497A-9BBE-0C73201AAFE3}" type="slidenum">
              <a:rPr lang="en-US" smtClean="0"/>
              <a:pPr/>
              <a:t>‹#›</a:t>
            </a:fld>
            <a:endParaRPr lang="en-US" dirty="0"/>
          </a:p>
        </p:txBody>
      </p:sp>
      <p:pic>
        <p:nvPicPr>
          <p:cNvPr id="11"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8B62300D-25B3-4603-86C9-4CB776489F00}" type="datetime2">
              <a:rPr lang="en-US" smtClean="0"/>
              <a:t>Saturday, April 7, 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789C0F2-17E0-497A-9BBE-0C73201AAFE3}" type="slidenum">
              <a:rPr lang="en-US" smtClean="0"/>
              <a:pPr/>
              <a:t>‹#›</a:t>
            </a:fld>
            <a:endParaRPr lang="en-US" dirty="0"/>
          </a:p>
        </p:txBody>
      </p:sp>
      <p:pic>
        <p:nvPicPr>
          <p:cNvPr id="8"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314AD9-FCC8-48B7-B85B-012A91320DFF}" type="datetime2">
              <a:rPr lang="en-US" smtClean="0"/>
              <a:t>Saturday, April 7, 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789C0F2-17E0-497A-9BBE-0C73201AAFE3}"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8906" y="914400"/>
            <a:ext cx="3657600" cy="1162050"/>
          </a:xfrm>
        </p:spPr>
        <p:txBody>
          <a:bodyPr anchor="b"/>
          <a:lstStyle>
            <a:lvl1pPr algn="ctr">
              <a:defRPr sz="3800" b="0"/>
            </a:lvl1pPr>
          </a:lstStyle>
          <a:p>
            <a:r>
              <a:rPr lang="en-US" smtClean="0"/>
              <a:t>Click to edit Master title style</a:t>
            </a:r>
            <a:endParaRPr/>
          </a:p>
        </p:txBody>
      </p:sp>
      <p:sp>
        <p:nvSpPr>
          <p:cNvPr id="3" name="Content Placeholder 2"/>
          <p:cNvSpPr>
            <a:spLocks noGrp="1"/>
          </p:cNvSpPr>
          <p:nvPr>
            <p:ph idx="1"/>
          </p:nvPr>
        </p:nvSpPr>
        <p:spPr>
          <a:xfrm>
            <a:off x="4796118" y="457199"/>
            <a:ext cx="3657600" cy="5410201"/>
          </a:xfrm>
        </p:spPr>
        <p:txBody>
          <a:bodyPr>
            <a:normAutofit/>
          </a:bodyPr>
          <a:lstStyle>
            <a:lvl1pPr>
              <a:defRPr sz="2400"/>
            </a:lvl1pPr>
            <a:lvl2pPr>
              <a:defRPr sz="2200"/>
            </a:lvl2pPr>
            <a:lvl3pPr>
              <a:defRPr sz="2000"/>
            </a:lvl3pPr>
            <a:lvl4pPr>
              <a:defRPr sz="1800"/>
            </a:lvl4pPr>
            <a:lvl5pPr>
              <a:defRPr sz="1800"/>
            </a:lvl5pPr>
            <a:lvl6pPr marL="2290763" indent="-461963">
              <a:tabLst/>
              <a:defRPr sz="2000"/>
            </a:lvl6pPr>
            <a:lvl7pPr marL="2290763" indent="-461963">
              <a:tabLst/>
              <a:defRPr sz="2000"/>
            </a:lvl7pPr>
            <a:lvl8pPr marL="2290763" indent="-461963">
              <a:tabLst/>
              <a:defRPr sz="2000"/>
            </a:lvl8pPr>
            <a:lvl9pPr marL="2290763" indent="-461963">
              <a:tabLst/>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658906" y="2590799"/>
            <a:ext cx="3657600" cy="2895601"/>
          </a:xfrm>
        </p:spPr>
        <p:txBody>
          <a:bodyPr>
            <a:normAutofit/>
          </a:bodyPr>
          <a:lstStyle>
            <a:lvl1pPr marL="0" indent="0" algn="ctr">
              <a:lnSpc>
                <a:spcPct val="110000"/>
              </a:lnSpc>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82DC50-D5DB-4F94-B367-9876CD2C4012}" type="datetime2">
              <a:rPr lang="en-US" smtClean="0"/>
              <a:t>Saturday, April 7, 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dirty="0"/>
          </a:p>
        </p:txBody>
      </p:sp>
      <p:pic>
        <p:nvPicPr>
          <p:cNvPr id="10" name="Picture 2" descr="HR-Glyph-R3.png"/>
          <p:cNvPicPr>
            <a:picLocks noChangeAspect="1" noChangeArrowheads="1"/>
          </p:cNvPicPr>
          <p:nvPr/>
        </p:nvPicPr>
        <p:blipFill>
          <a:blip r:embed="rId2" cstate="print"/>
          <a:srcRect/>
          <a:stretch>
            <a:fillRect/>
          </a:stretch>
        </p:blipFill>
        <p:spPr bwMode="auto">
          <a:xfrm>
            <a:off x="1664746" y="2286000"/>
            <a:ext cx="1645920" cy="170411"/>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99013" y="914400"/>
            <a:ext cx="3657600" cy="1161288"/>
          </a:xfrm>
          <a:effectLst/>
        </p:spPr>
        <p:txBody>
          <a:bodyPr vert="horz" lIns="91440" tIns="45720" rIns="91440" bIns="45720" rtlCol="0" anchor="b" anchorCtr="0">
            <a:noAutofit/>
          </a:bodyPr>
          <a:lstStyle>
            <a:lvl1pPr algn="ctr" defTabSz="914400" rtl="0" eaLnBrk="1" latinLnBrk="0" hangingPunct="1">
              <a:spcBef>
                <a:spcPct val="0"/>
              </a:spcBef>
              <a:buNone/>
              <a:defRPr sz="3800" b="0" kern="1200">
                <a:solidFill>
                  <a:schemeClr val="tx2"/>
                </a:solidFill>
                <a:effectLst>
                  <a:outerShdw blurRad="38100" dist="12700" algn="l"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658906" y="457200"/>
            <a:ext cx="3657600" cy="5413248"/>
          </a:xfrm>
          <a:ln w="101600">
            <a:solidFill>
              <a:schemeClr val="tx1"/>
            </a:solidFill>
            <a:miter lim="800000"/>
          </a:ln>
          <a:effectLst>
            <a:outerShdw blurRad="50800" dist="381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799013" y="2587752"/>
            <a:ext cx="3657600" cy="2898648"/>
          </a:xfrm>
        </p:spPr>
        <p:txBody>
          <a:bodyPr vert="horz" lIns="91440" tIns="45720" rIns="91440" bIns="45720" rtlCol="0">
            <a:normAutofit/>
          </a:bodyPr>
          <a:lstStyle>
            <a:lvl1pPr marL="0" indent="0" algn="ctr">
              <a:spcBef>
                <a:spcPts val="600"/>
              </a:spcBef>
              <a:buNone/>
              <a:defRPr sz="180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2000"/>
              </a:spcBef>
              <a:buClr>
                <a:schemeClr val="accent3"/>
              </a:buClr>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292EB412-E790-42EA-81FE-2925D3A43D91}" type="datetime2">
              <a:rPr lang="en-US" smtClean="0"/>
              <a:t>Saturday, April 7, 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789C0F2-17E0-497A-9BBE-0C73201AAFE3}" type="slidenum">
              <a:rPr lang="en-US" smtClean="0"/>
              <a:pPr/>
              <a:t>‹#›</a:t>
            </a:fld>
            <a:endParaRPr lang="en-US" dirty="0"/>
          </a:p>
        </p:txBody>
      </p:sp>
      <p:pic>
        <p:nvPicPr>
          <p:cNvPr id="9" name="Picture 2" descr="HR-Glyph-R3.png"/>
          <p:cNvPicPr>
            <a:picLocks noChangeAspect="1" noChangeArrowheads="1"/>
          </p:cNvPicPr>
          <p:nvPr/>
        </p:nvPicPr>
        <p:blipFill>
          <a:blip r:embed="rId2" cstate="print"/>
          <a:srcRect/>
          <a:stretch>
            <a:fillRect/>
          </a:stretch>
        </p:blipFill>
        <p:spPr bwMode="auto">
          <a:xfrm>
            <a:off x="5804853" y="2286000"/>
            <a:ext cx="1645920" cy="170411"/>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305300" y="6289115"/>
            <a:ext cx="5334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789C0F2-17E0-497A-9BBE-0C73201AAFE3}" type="slidenum">
              <a:rPr lang="en-US" smtClean="0"/>
              <a:pPr/>
              <a:t>‹#›</a:t>
            </a:fld>
            <a:endParaRPr lang="en-US" dirty="0"/>
          </a:p>
        </p:txBody>
      </p:sp>
      <p:sp>
        <p:nvSpPr>
          <p:cNvPr id="2" name="Title Placeholder 1"/>
          <p:cNvSpPr>
            <a:spLocks noGrp="1"/>
          </p:cNvSpPr>
          <p:nvPr>
            <p:ph type="title"/>
          </p:nvPr>
        </p:nvSpPr>
        <p:spPr>
          <a:xfrm>
            <a:off x="685800" y="67236"/>
            <a:ext cx="7770813" cy="1371600"/>
          </a:xfrm>
          <a:prstGeom prst="rect">
            <a:avLst/>
          </a:prstGeom>
          <a:effectLst/>
        </p:spPr>
        <p:txBody>
          <a:bodyPr vert="horz" lIns="91440" tIns="45720" rIns="91440" bIns="45720" rtlCol="0" anchor="ctr" anchorCtr="0">
            <a:noAutofit/>
          </a:bodyPr>
          <a:lstStyle/>
          <a:p>
            <a:r>
              <a:rPr lang="en-US" smtClean="0"/>
              <a:t>Click to edit Master title style</a:t>
            </a:r>
            <a:endParaRPr/>
          </a:p>
        </p:txBody>
      </p:sp>
      <p:sp>
        <p:nvSpPr>
          <p:cNvPr id="3" name="Text Placeholder 2"/>
          <p:cNvSpPr>
            <a:spLocks noGrp="1"/>
          </p:cNvSpPr>
          <p:nvPr>
            <p:ph type="body" idx="1"/>
          </p:nvPr>
        </p:nvSpPr>
        <p:spPr>
          <a:xfrm>
            <a:off x="685800" y="2209800"/>
            <a:ext cx="7770813" cy="3657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400800" y="6289115"/>
            <a:ext cx="237564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385921-A91A-409C-921C-0E0EC1E750EC}" type="datetime2">
              <a:rPr lang="en-US" smtClean="0"/>
              <a:t>Saturday, April 7, 12</a:t>
            </a:fld>
            <a:endParaRPr lang="en-US" dirty="0"/>
          </a:p>
        </p:txBody>
      </p:sp>
      <p:sp>
        <p:nvSpPr>
          <p:cNvPr id="5" name="Footer Placeholder 4"/>
          <p:cNvSpPr>
            <a:spLocks noGrp="1"/>
          </p:cNvSpPr>
          <p:nvPr>
            <p:ph type="ftr" sz="quarter" idx="3"/>
          </p:nvPr>
        </p:nvSpPr>
        <p:spPr>
          <a:xfrm>
            <a:off x="349624" y="6289115"/>
            <a:ext cx="3155576"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Tree>
  </p:cSld>
  <p:clrMap bg1="lt1" tx1="dk1" bg2="lt2" tx2="dk2" accent1="accent1" accent2="accent2" accent3="accent3" accent4="accent4" accent5="accent5" accent6="accent6" hlink="hlink" folHlink="folHlink"/>
  <p:sldLayoutIdLst>
    <p:sldLayoutId id="2147484701" r:id="rId1"/>
    <p:sldLayoutId id="2147484702" r:id="rId2"/>
    <p:sldLayoutId id="2147484703" r:id="rId3"/>
    <p:sldLayoutId id="2147484704" r:id="rId4"/>
    <p:sldLayoutId id="2147484705" r:id="rId5"/>
    <p:sldLayoutId id="2147484706" r:id="rId6"/>
    <p:sldLayoutId id="2147484707" r:id="rId7"/>
    <p:sldLayoutId id="2147484708" r:id="rId8"/>
    <p:sldLayoutId id="2147484709" r:id="rId9"/>
    <p:sldLayoutId id="2147484710" r:id="rId10"/>
    <p:sldLayoutId id="2147484711" r:id="rId11"/>
    <p:sldLayoutId id="2147484712" r:id="rId12"/>
  </p:sldLayoutIdLst>
  <p:hf sldNum="0" hdr="0" ftr="0" dt="0"/>
  <p:txStyles>
    <p:titleStyle>
      <a:lvl1pPr algn="ctr" defTabSz="914400" rtl="0" eaLnBrk="1" latinLnBrk="0" hangingPunct="1">
        <a:spcBef>
          <a:spcPct val="0"/>
        </a:spcBef>
        <a:buNone/>
        <a:defRPr sz="5000" kern="1200">
          <a:solidFill>
            <a:schemeClr val="tx2"/>
          </a:solidFill>
          <a:effectLst>
            <a:outerShdw blurRad="38100" dist="12700" algn="l" rotWithShape="0">
              <a:prstClr val="black">
                <a:alpha val="40000"/>
              </a:prstClr>
            </a:outerShdw>
          </a:effectLst>
          <a:latin typeface="+mj-lt"/>
          <a:ea typeface="+mj-ea"/>
          <a:cs typeface="+mj-cs"/>
        </a:defRPr>
      </a:lvl1pPr>
    </p:titleStyle>
    <p:bodyStyle>
      <a:lvl1pPr marL="457200" indent="-457200" algn="l" defTabSz="914400" rtl="0" eaLnBrk="1" latinLnBrk="0" hangingPunct="1">
        <a:spcBef>
          <a:spcPts val="2000"/>
        </a:spcBef>
        <a:buClr>
          <a:schemeClr val="accent3"/>
        </a:buClr>
        <a:buFont typeface="Wingdings" pitchFamily="2" charset="2"/>
        <a:buChar char=""/>
        <a:defRPr sz="2400" kern="1200">
          <a:solidFill>
            <a:schemeClr val="tx2"/>
          </a:solidFill>
          <a:latin typeface="+mn-lt"/>
          <a:ea typeface="+mn-ea"/>
          <a:cs typeface="+mn-cs"/>
        </a:defRPr>
      </a:lvl1pPr>
      <a:lvl2pPr marL="914400" indent="-457200" algn="l" defTabSz="914400" rtl="0" eaLnBrk="1" latinLnBrk="0" hangingPunct="1">
        <a:spcBef>
          <a:spcPts val="600"/>
        </a:spcBef>
        <a:buClr>
          <a:schemeClr val="accent3">
            <a:lumMod val="50000"/>
          </a:schemeClr>
        </a:buClr>
        <a:buFont typeface="Wingdings" pitchFamily="2" charset="2"/>
        <a:buChar char=""/>
        <a:defRPr sz="2200" kern="1200">
          <a:solidFill>
            <a:schemeClr val="tx2"/>
          </a:solidFill>
          <a:latin typeface="+mn-lt"/>
          <a:ea typeface="+mn-ea"/>
          <a:cs typeface="+mn-cs"/>
        </a:defRPr>
      </a:lvl2pPr>
      <a:lvl3pPr marL="1371600" indent="-457200" algn="l" defTabSz="914400" rtl="0" eaLnBrk="1" latinLnBrk="0" hangingPunct="1">
        <a:spcBef>
          <a:spcPts val="600"/>
        </a:spcBef>
        <a:buClr>
          <a:schemeClr val="accent3"/>
        </a:buClr>
        <a:buFont typeface="Wingdings" pitchFamily="2" charset="2"/>
        <a:buChar char=""/>
        <a:defRPr sz="2000" kern="1200">
          <a:solidFill>
            <a:schemeClr val="tx2"/>
          </a:solidFill>
          <a:latin typeface="+mn-lt"/>
          <a:ea typeface="+mn-ea"/>
          <a:cs typeface="+mn-cs"/>
        </a:defRPr>
      </a:lvl3pPr>
      <a:lvl4pPr marL="1828800" indent="-457200" algn="l" defTabSz="914400" rtl="0" eaLnBrk="1" latinLnBrk="0" hangingPunct="1">
        <a:spcBef>
          <a:spcPts val="600"/>
        </a:spcBef>
        <a:buClr>
          <a:schemeClr val="accent3">
            <a:lumMod val="50000"/>
          </a:schemeClr>
        </a:buClr>
        <a:buFont typeface="Wingdings" pitchFamily="2" charset="2"/>
        <a:buChar char=""/>
        <a:defRPr sz="1800" kern="1200">
          <a:solidFill>
            <a:schemeClr val="tx2"/>
          </a:solidFill>
          <a:latin typeface="+mn-lt"/>
          <a:ea typeface="+mn-ea"/>
          <a:cs typeface="+mn-cs"/>
        </a:defRPr>
      </a:lvl4pPr>
      <a:lvl5pPr marL="2286000" indent="-457200" algn="l" defTabSz="914400" rtl="0" eaLnBrk="1" latinLnBrk="0" hangingPunct="1">
        <a:spcBef>
          <a:spcPts val="600"/>
        </a:spcBef>
        <a:buClr>
          <a:schemeClr val="accent3"/>
        </a:buClr>
        <a:buFont typeface="Wingdings" pitchFamily="2" charset="2"/>
        <a:buChar char=""/>
        <a:defRPr sz="1800" kern="1200">
          <a:solidFill>
            <a:schemeClr val="tx2"/>
          </a:solidFill>
          <a:latin typeface="+mn-lt"/>
          <a:ea typeface="+mn-ea"/>
          <a:cs typeface="+mn-cs"/>
        </a:defRPr>
      </a:lvl5pPr>
      <a:lvl6pPr marL="2743200" indent="-461963" algn="l" defTabSz="914400" rtl="0" eaLnBrk="1" latinLnBrk="0" hangingPunct="1">
        <a:spcBef>
          <a:spcPct val="20000"/>
        </a:spcBef>
        <a:buClr>
          <a:schemeClr val="accent3">
            <a:lumMod val="50000"/>
          </a:schemeClr>
        </a:buClr>
        <a:buFont typeface="Wingdings" pitchFamily="2" charset="2"/>
        <a:buChar char=""/>
        <a:defRPr sz="1800" kern="1200">
          <a:solidFill>
            <a:schemeClr val="tx1"/>
          </a:solidFill>
          <a:latin typeface="+mn-lt"/>
          <a:ea typeface="+mn-ea"/>
          <a:cs typeface="+mn-cs"/>
        </a:defRPr>
      </a:lvl6pPr>
      <a:lvl7pPr marL="3205163" indent="-461963" algn="l" defTabSz="914400" rtl="0" eaLnBrk="1" latinLnBrk="0" hangingPunct="1">
        <a:spcBef>
          <a:spcPct val="20000"/>
        </a:spcBef>
        <a:buClr>
          <a:schemeClr val="accent3"/>
        </a:buClr>
        <a:buFont typeface="Wingdings" pitchFamily="2" charset="2"/>
        <a:buChar char=""/>
        <a:defRPr sz="1800" kern="1200">
          <a:solidFill>
            <a:schemeClr val="tx1"/>
          </a:solidFill>
          <a:latin typeface="+mn-lt"/>
          <a:ea typeface="+mn-ea"/>
          <a:cs typeface="+mn-cs"/>
        </a:defRPr>
      </a:lvl7pPr>
      <a:lvl8pPr marL="3657600" indent="-461963" algn="l" defTabSz="914400" rtl="0" eaLnBrk="1" latinLnBrk="0" hangingPunct="1">
        <a:spcBef>
          <a:spcPct val="20000"/>
        </a:spcBef>
        <a:buClr>
          <a:schemeClr val="accent3">
            <a:lumMod val="50000"/>
          </a:schemeClr>
        </a:buClr>
        <a:buFont typeface="Wingdings" pitchFamily="2" charset="2"/>
        <a:buChar char=""/>
        <a:defRPr sz="1800" kern="1200">
          <a:solidFill>
            <a:schemeClr val="tx1"/>
          </a:solidFill>
          <a:latin typeface="+mn-lt"/>
          <a:ea typeface="+mn-ea"/>
          <a:cs typeface="+mn-cs"/>
        </a:defRPr>
      </a:lvl8pPr>
      <a:lvl9pPr marL="4119563" indent="-461963" algn="l" defTabSz="914400" rtl="0" eaLnBrk="1" latinLnBrk="0" hangingPunct="1">
        <a:spcBef>
          <a:spcPct val="20000"/>
        </a:spcBef>
        <a:buClr>
          <a:schemeClr val="accent3"/>
        </a:buClr>
        <a:buFont typeface="Wingdings" pitchFamily="2" charset="2"/>
        <a:buChar char=""/>
        <a:defRPr sz="18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Career </a:t>
            </a:r>
            <a:r>
              <a:rPr lang="en-US" dirty="0" smtClean="0"/>
              <a:t>building, CV writing and facing the interview board</a:t>
            </a:r>
            <a:endParaRPr lang="en-US" dirty="0"/>
          </a:p>
        </p:txBody>
      </p:sp>
      <p:sp>
        <p:nvSpPr>
          <p:cNvPr id="3" name="Subtitle 2"/>
          <p:cNvSpPr>
            <a:spLocks noGrp="1"/>
          </p:cNvSpPr>
          <p:nvPr>
            <p:ph type="subTitle" idx="1"/>
          </p:nvPr>
        </p:nvSpPr>
        <p:spPr/>
        <p:txBody>
          <a:bodyPr/>
          <a:lstStyle/>
          <a:p>
            <a:r>
              <a:rPr lang="en-US" dirty="0" smtClean="0"/>
              <a:t>BUS 251, Taufique Hossain</a:t>
            </a:r>
            <a:endParaRPr lang="en-US" dirty="0"/>
          </a:p>
        </p:txBody>
      </p:sp>
    </p:spTree>
    <p:extLst>
      <p:ext uri="{BB962C8B-B14F-4D97-AF65-F5344CB8AC3E}">
        <p14:creationId xmlns:p14="http://schemas.microsoft.com/office/powerpoint/2010/main" val="1821795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Composing your résumé</a:t>
            </a:r>
            <a:endParaRPr lang="en-US" dirty="0"/>
          </a:p>
        </p:txBody>
      </p:sp>
      <p:sp>
        <p:nvSpPr>
          <p:cNvPr id="3" name="Content Placeholder 2"/>
          <p:cNvSpPr>
            <a:spLocks noGrp="1"/>
          </p:cNvSpPr>
          <p:nvPr>
            <p:ph idx="1"/>
          </p:nvPr>
        </p:nvSpPr>
        <p:spPr>
          <a:xfrm>
            <a:off x="685800" y="2209800"/>
            <a:ext cx="7770813" cy="4399004"/>
          </a:xfrm>
        </p:spPr>
        <p:txBody>
          <a:bodyPr>
            <a:normAutofit fontScale="92500" lnSpcReduction="10000"/>
          </a:bodyPr>
          <a:lstStyle/>
          <a:p>
            <a:r>
              <a:rPr lang="en-US" dirty="0" smtClean="0"/>
              <a:t>Name &amp; Contact Information</a:t>
            </a:r>
          </a:p>
          <a:p>
            <a:r>
              <a:rPr lang="en-US" dirty="0" smtClean="0"/>
              <a:t>Introductory Statement</a:t>
            </a:r>
          </a:p>
          <a:p>
            <a:pPr lvl="1"/>
            <a:r>
              <a:rPr lang="en-US" dirty="0" smtClean="0"/>
              <a:t>Career objective</a:t>
            </a:r>
          </a:p>
          <a:p>
            <a:pPr lvl="1"/>
            <a:r>
              <a:rPr lang="en-US" dirty="0" smtClean="0"/>
              <a:t>Qualification summary</a:t>
            </a:r>
          </a:p>
          <a:p>
            <a:pPr lvl="1"/>
            <a:r>
              <a:rPr lang="en-US" dirty="0" smtClean="0"/>
              <a:t>Career summary</a:t>
            </a:r>
          </a:p>
          <a:p>
            <a:r>
              <a:rPr lang="en-US" dirty="0" smtClean="0"/>
              <a:t>Education</a:t>
            </a:r>
          </a:p>
          <a:p>
            <a:r>
              <a:rPr lang="en-US" dirty="0" smtClean="0"/>
              <a:t>Work experience</a:t>
            </a:r>
          </a:p>
          <a:p>
            <a:r>
              <a:rPr lang="en-US" dirty="0" smtClean="0"/>
              <a:t>Skills &amp; Accomplishments</a:t>
            </a:r>
          </a:p>
          <a:p>
            <a:r>
              <a:rPr lang="en-US" dirty="0" smtClean="0"/>
              <a:t>Activities and achievements</a:t>
            </a:r>
          </a:p>
        </p:txBody>
      </p:sp>
    </p:spTree>
    <p:extLst>
      <p:ext uri="{BB962C8B-B14F-4D97-AF65-F5344CB8AC3E}">
        <p14:creationId xmlns:p14="http://schemas.microsoft.com/office/powerpoint/2010/main" val="11126576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Revising résumé</a:t>
            </a:r>
            <a:endParaRPr lang="en-US" dirty="0"/>
          </a:p>
        </p:txBody>
      </p:sp>
      <p:sp>
        <p:nvSpPr>
          <p:cNvPr id="3" name="Content Placeholder 2"/>
          <p:cNvSpPr>
            <a:spLocks noGrp="1"/>
          </p:cNvSpPr>
          <p:nvPr>
            <p:ph sz="half" idx="1"/>
          </p:nvPr>
        </p:nvSpPr>
        <p:spPr/>
        <p:txBody>
          <a:bodyPr/>
          <a:lstStyle/>
          <a:p>
            <a:r>
              <a:rPr lang="en-US" dirty="0" smtClean="0"/>
              <a:t>Too long</a:t>
            </a:r>
          </a:p>
          <a:p>
            <a:r>
              <a:rPr lang="en-US" dirty="0" smtClean="0"/>
              <a:t>Too short or sketchy</a:t>
            </a:r>
          </a:p>
          <a:p>
            <a:r>
              <a:rPr lang="en-US" dirty="0" smtClean="0"/>
              <a:t>Difficult to read</a:t>
            </a:r>
          </a:p>
          <a:p>
            <a:r>
              <a:rPr lang="en-US" dirty="0" smtClean="0"/>
              <a:t>Wordy</a:t>
            </a:r>
          </a:p>
          <a:p>
            <a:r>
              <a:rPr lang="en-US" dirty="0" smtClean="0"/>
              <a:t>Amateurish</a:t>
            </a:r>
          </a:p>
          <a:p>
            <a:r>
              <a:rPr lang="en-US" dirty="0" smtClean="0"/>
              <a:t>Poorly produced</a:t>
            </a:r>
            <a:endParaRPr lang="en-US" dirty="0"/>
          </a:p>
        </p:txBody>
      </p:sp>
      <p:sp>
        <p:nvSpPr>
          <p:cNvPr id="7" name="Content Placeholder 6"/>
          <p:cNvSpPr>
            <a:spLocks noGrp="1"/>
          </p:cNvSpPr>
          <p:nvPr>
            <p:ph sz="half" idx="2"/>
          </p:nvPr>
        </p:nvSpPr>
        <p:spPr/>
        <p:txBody>
          <a:bodyPr/>
          <a:lstStyle/>
          <a:p>
            <a:r>
              <a:rPr lang="en-US" dirty="0" smtClean="0"/>
              <a:t>Spelling and grammar error</a:t>
            </a:r>
          </a:p>
          <a:p>
            <a:r>
              <a:rPr lang="en-US" dirty="0" smtClean="0"/>
              <a:t>Boastful</a:t>
            </a:r>
          </a:p>
          <a:p>
            <a:r>
              <a:rPr lang="en-US" dirty="0" smtClean="0"/>
              <a:t>Too generic</a:t>
            </a:r>
          </a:p>
          <a:p>
            <a:r>
              <a:rPr lang="en-US" dirty="0" smtClean="0"/>
              <a:t>Gimmicky</a:t>
            </a:r>
            <a:endParaRPr lang="en-US" dirty="0"/>
          </a:p>
        </p:txBody>
      </p:sp>
    </p:spTree>
    <p:extLst>
      <p:ext uri="{BB962C8B-B14F-4D97-AF65-F5344CB8AC3E}">
        <p14:creationId xmlns:p14="http://schemas.microsoft.com/office/powerpoint/2010/main" val="9045233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Cover Letter</a:t>
            </a:r>
            <a:endParaRPr lang="en-US" dirty="0"/>
          </a:p>
        </p:txBody>
      </p:sp>
      <p:sp>
        <p:nvSpPr>
          <p:cNvPr id="6" name="Content Placeholder 5"/>
          <p:cNvSpPr>
            <a:spLocks noGrp="1"/>
          </p:cNvSpPr>
          <p:nvPr>
            <p:ph idx="1"/>
          </p:nvPr>
        </p:nvSpPr>
        <p:spPr/>
        <p:txBody>
          <a:bodyPr/>
          <a:lstStyle/>
          <a:p>
            <a:r>
              <a:rPr lang="en-US" dirty="0"/>
              <a:t>When applying for a job a </a:t>
            </a:r>
            <a:r>
              <a:rPr lang="en-US" dirty="0">
                <a:solidFill>
                  <a:schemeClr val="tx1"/>
                </a:solidFill>
              </a:rPr>
              <a:t>cover letter should be sent or posted with your resume.</a:t>
            </a:r>
          </a:p>
          <a:p>
            <a:r>
              <a:rPr lang="en-US" dirty="0"/>
              <a:t>Your cover letter should be specific to the position you are applying for, relating your skills and experience to those noted in the job posting. Your cover letter is your first (and best) chance to make a good impression!</a:t>
            </a:r>
            <a:endParaRPr lang="en-US" dirty="0" smtClean="0"/>
          </a:p>
        </p:txBody>
      </p:sp>
    </p:spTree>
    <p:extLst>
      <p:ext uri="{BB962C8B-B14F-4D97-AF65-F5344CB8AC3E}">
        <p14:creationId xmlns:p14="http://schemas.microsoft.com/office/powerpoint/2010/main" val="241376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Interview</a:t>
            </a:r>
            <a:endParaRPr lang="en-US" dirty="0"/>
          </a:p>
        </p:txBody>
      </p:sp>
      <p:sp>
        <p:nvSpPr>
          <p:cNvPr id="3" name="Content Placeholder 2"/>
          <p:cNvSpPr>
            <a:spLocks noGrp="1"/>
          </p:cNvSpPr>
          <p:nvPr>
            <p:ph idx="1"/>
          </p:nvPr>
        </p:nvSpPr>
        <p:spPr/>
        <p:txBody>
          <a:bodyPr/>
          <a:lstStyle/>
          <a:p>
            <a:r>
              <a:rPr lang="en-US" dirty="0" err="1" smtClean="0"/>
              <a:t>Preemployment</a:t>
            </a:r>
            <a:r>
              <a:rPr lang="en-US" dirty="0" smtClean="0"/>
              <a:t> testing</a:t>
            </a:r>
          </a:p>
          <a:p>
            <a:r>
              <a:rPr lang="en-US" dirty="0" smtClean="0"/>
              <a:t>Learning about the organization</a:t>
            </a:r>
          </a:p>
          <a:p>
            <a:r>
              <a:rPr lang="en-US" dirty="0" smtClean="0"/>
              <a:t>Thinking ahead about the questions</a:t>
            </a:r>
          </a:p>
          <a:p>
            <a:r>
              <a:rPr lang="en-US" dirty="0" smtClean="0"/>
              <a:t>Planning for the employer’s question</a:t>
            </a:r>
          </a:p>
          <a:p>
            <a:r>
              <a:rPr lang="en-US" dirty="0" smtClean="0"/>
              <a:t>Planning questions of your own</a:t>
            </a:r>
            <a:endParaRPr lang="en-US" dirty="0"/>
          </a:p>
        </p:txBody>
      </p:sp>
    </p:spTree>
    <p:extLst>
      <p:ext uri="{BB962C8B-B14F-4D97-AF65-F5344CB8AC3E}">
        <p14:creationId xmlns:p14="http://schemas.microsoft.com/office/powerpoint/2010/main" val="24229002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 ready for warm-up stage</a:t>
            </a:r>
            <a:endParaRPr lang="en-US" dirty="0"/>
          </a:p>
        </p:txBody>
      </p:sp>
      <p:sp>
        <p:nvSpPr>
          <p:cNvPr id="3" name="Content Placeholder 2"/>
          <p:cNvSpPr>
            <a:spLocks noGrp="1"/>
          </p:cNvSpPr>
          <p:nvPr>
            <p:ph idx="1"/>
          </p:nvPr>
        </p:nvSpPr>
        <p:spPr/>
        <p:txBody>
          <a:bodyPr>
            <a:normAutofit fontScale="92500" lnSpcReduction="20000"/>
          </a:bodyPr>
          <a:lstStyle/>
          <a:p>
            <a:r>
              <a:rPr lang="en-US" dirty="0"/>
              <a:t>Stay on your toes; even initial small talk is part of </a:t>
            </a:r>
            <a:r>
              <a:rPr lang="en-US" dirty="0" smtClean="0"/>
              <a:t>the interviewing </a:t>
            </a:r>
            <a:r>
              <a:rPr lang="en-US" dirty="0"/>
              <a:t>process</a:t>
            </a:r>
            <a:r>
              <a:rPr lang="en-US" dirty="0" smtClean="0"/>
              <a:t>.</a:t>
            </a:r>
          </a:p>
          <a:p>
            <a:r>
              <a:rPr lang="en-US" dirty="0"/>
              <a:t>Greet the interviewer </a:t>
            </a:r>
            <a:r>
              <a:rPr lang="en-US" dirty="0" smtClean="0"/>
              <a:t>with </a:t>
            </a:r>
            <a:r>
              <a:rPr lang="en-US" dirty="0"/>
              <a:t>a smile </a:t>
            </a:r>
            <a:r>
              <a:rPr lang="en-US" dirty="0" smtClean="0"/>
              <a:t>and direct </a:t>
            </a:r>
            <a:r>
              <a:rPr lang="en-US" dirty="0"/>
              <a:t>eye contact</a:t>
            </a:r>
            <a:r>
              <a:rPr lang="en-US" dirty="0" smtClean="0"/>
              <a:t>.</a:t>
            </a:r>
          </a:p>
          <a:p>
            <a:r>
              <a:rPr lang="en-US" dirty="0"/>
              <a:t>Offer a firm (not crushing) handshake if </a:t>
            </a:r>
            <a:r>
              <a:rPr lang="en-US" dirty="0" smtClean="0"/>
              <a:t>the interviewer </a:t>
            </a:r>
            <a:r>
              <a:rPr lang="en-US" dirty="0"/>
              <a:t>extends a hand</a:t>
            </a:r>
            <a:r>
              <a:rPr lang="en-US" dirty="0" smtClean="0"/>
              <a:t>.</a:t>
            </a:r>
          </a:p>
          <a:p>
            <a:r>
              <a:rPr lang="en-US" dirty="0"/>
              <a:t>Take a seat only after the interviewer invites you to </a:t>
            </a:r>
            <a:r>
              <a:rPr lang="en-US" dirty="0" smtClean="0"/>
              <a:t>sit or </a:t>
            </a:r>
            <a:r>
              <a:rPr lang="en-US" dirty="0"/>
              <a:t>has taken his or her own seat</a:t>
            </a:r>
            <a:r>
              <a:rPr lang="en-US" dirty="0" smtClean="0"/>
              <a:t>.</a:t>
            </a:r>
          </a:p>
          <a:p>
            <a:r>
              <a:rPr lang="en-US" dirty="0"/>
              <a:t>Listen for clues about what the interviewer is </a:t>
            </a:r>
            <a:r>
              <a:rPr lang="en-US" dirty="0" smtClean="0"/>
              <a:t>trying to </a:t>
            </a:r>
            <a:r>
              <a:rPr lang="en-US" dirty="0"/>
              <a:t>get you to reveal about you and your qualifications</a:t>
            </a:r>
          </a:p>
          <a:p>
            <a:endParaRPr lang="en-US" dirty="0"/>
          </a:p>
          <a:p>
            <a:endParaRPr lang="en-US" dirty="0"/>
          </a:p>
        </p:txBody>
      </p:sp>
    </p:spTree>
    <p:extLst>
      <p:ext uri="{BB962C8B-B14F-4D97-AF65-F5344CB8AC3E}">
        <p14:creationId xmlns:p14="http://schemas.microsoft.com/office/powerpoint/2010/main" val="5606305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Understand the question and answer stage</a:t>
            </a:r>
            <a:endParaRPr lang="en-US" sz="4400" dirty="0"/>
          </a:p>
        </p:txBody>
      </p:sp>
      <p:sp>
        <p:nvSpPr>
          <p:cNvPr id="3" name="Content Placeholder 2"/>
          <p:cNvSpPr>
            <a:spLocks noGrp="1"/>
          </p:cNvSpPr>
          <p:nvPr>
            <p:ph idx="1"/>
          </p:nvPr>
        </p:nvSpPr>
        <p:spPr>
          <a:xfrm>
            <a:off x="808699" y="2018636"/>
            <a:ext cx="7770813" cy="4494586"/>
          </a:xfrm>
        </p:spPr>
        <p:txBody>
          <a:bodyPr>
            <a:normAutofit fontScale="92500" lnSpcReduction="10000"/>
          </a:bodyPr>
          <a:lstStyle/>
          <a:p>
            <a:r>
              <a:rPr lang="en-US" dirty="0"/>
              <a:t>Let the interviewer lead the conversation</a:t>
            </a:r>
            <a:r>
              <a:rPr lang="en-US" dirty="0" smtClean="0"/>
              <a:t>.</a:t>
            </a:r>
          </a:p>
          <a:p>
            <a:r>
              <a:rPr lang="en-US" dirty="0"/>
              <a:t>Never answer a question before the </a:t>
            </a:r>
            <a:r>
              <a:rPr lang="en-US" dirty="0" smtClean="0"/>
              <a:t>interviewer finishes </a:t>
            </a:r>
            <a:r>
              <a:rPr lang="en-US" dirty="0"/>
              <a:t>asking it</a:t>
            </a:r>
            <a:r>
              <a:rPr lang="en-US" dirty="0" smtClean="0"/>
              <a:t>.</a:t>
            </a:r>
          </a:p>
          <a:p>
            <a:r>
              <a:rPr lang="en-US" dirty="0"/>
              <a:t>Listen carefully to the interviewer and watch </a:t>
            </a:r>
            <a:r>
              <a:rPr lang="en-US" dirty="0" smtClean="0"/>
              <a:t>for nonverbal </a:t>
            </a:r>
            <a:r>
              <a:rPr lang="en-US" dirty="0"/>
              <a:t>signals</a:t>
            </a:r>
            <a:r>
              <a:rPr lang="en-US" dirty="0" smtClean="0"/>
              <a:t>.</a:t>
            </a:r>
          </a:p>
          <a:p>
            <a:r>
              <a:rPr lang="en-US" dirty="0"/>
              <a:t>Don’t limit yourself to simple yes-or-no answers</a:t>
            </a:r>
            <a:r>
              <a:rPr lang="en-US" dirty="0" smtClean="0"/>
              <a:t>; expand </a:t>
            </a:r>
            <a:r>
              <a:rPr lang="en-US" dirty="0"/>
              <a:t>on the answer to show your knowledge of </a:t>
            </a:r>
            <a:r>
              <a:rPr lang="en-US" dirty="0" smtClean="0"/>
              <a:t>the company </a:t>
            </a:r>
            <a:r>
              <a:rPr lang="en-US" dirty="0"/>
              <a:t>(but don’t ramble on)</a:t>
            </a:r>
            <a:r>
              <a:rPr lang="en-US" dirty="0" smtClean="0"/>
              <a:t>.</a:t>
            </a:r>
          </a:p>
          <a:p>
            <a:r>
              <a:rPr lang="en-US" dirty="0" smtClean="0"/>
              <a:t>Often </a:t>
            </a:r>
            <a:r>
              <a:rPr lang="en-US" dirty="0"/>
              <a:t>you have the opportunity, ask questions </a:t>
            </a:r>
            <a:r>
              <a:rPr lang="en-US" dirty="0" smtClean="0"/>
              <a:t>from the </a:t>
            </a:r>
            <a:r>
              <a:rPr lang="en-US" dirty="0"/>
              <a:t>list you’ve prepared; remember that </a:t>
            </a:r>
            <a:r>
              <a:rPr lang="en-US" dirty="0" smtClean="0"/>
              <a:t>interviewers expect </a:t>
            </a:r>
            <a:r>
              <a:rPr lang="en-US" dirty="0"/>
              <a:t>you to ask questions.</a:t>
            </a:r>
          </a:p>
          <a:p>
            <a:endParaRPr lang="en-US" dirty="0"/>
          </a:p>
        </p:txBody>
      </p:sp>
    </p:spTree>
    <p:extLst>
      <p:ext uri="{BB962C8B-B14F-4D97-AF65-F5344CB8AC3E}">
        <p14:creationId xmlns:p14="http://schemas.microsoft.com/office/powerpoint/2010/main" val="28865677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Close on a strong note.</a:t>
            </a:r>
          </a:p>
        </p:txBody>
      </p:sp>
      <p:sp>
        <p:nvSpPr>
          <p:cNvPr id="3" name="Content Placeholder 2"/>
          <p:cNvSpPr>
            <a:spLocks noGrp="1"/>
          </p:cNvSpPr>
          <p:nvPr>
            <p:ph idx="1"/>
          </p:nvPr>
        </p:nvSpPr>
        <p:spPr/>
        <p:txBody>
          <a:bodyPr>
            <a:normAutofit lnSpcReduction="10000"/>
          </a:bodyPr>
          <a:lstStyle/>
          <a:p>
            <a:r>
              <a:rPr lang="en-US" dirty="0"/>
              <a:t>Watch and listen for signs that the interview is </a:t>
            </a:r>
            <a:r>
              <a:rPr lang="en-US" dirty="0" smtClean="0"/>
              <a:t>about to </a:t>
            </a:r>
            <a:r>
              <a:rPr lang="en-US" dirty="0"/>
              <a:t>end</a:t>
            </a:r>
            <a:r>
              <a:rPr lang="en-US" dirty="0" smtClean="0"/>
              <a:t>.</a:t>
            </a:r>
          </a:p>
          <a:p>
            <a:r>
              <a:rPr lang="en-US" dirty="0"/>
              <a:t>Quickly evaluate how well you’ve done and </a:t>
            </a:r>
            <a:r>
              <a:rPr lang="en-US" dirty="0" smtClean="0"/>
              <a:t>correct any </a:t>
            </a:r>
            <a:r>
              <a:rPr lang="en-US" dirty="0"/>
              <a:t>misperceptions the interviewer might have</a:t>
            </a:r>
            <a:r>
              <a:rPr lang="en-US" dirty="0" smtClean="0"/>
              <a:t>.</a:t>
            </a:r>
          </a:p>
          <a:p>
            <a:r>
              <a:rPr lang="en-US" dirty="0"/>
              <a:t>Don’t bring up salary but be prepared to discuss it </a:t>
            </a:r>
            <a:r>
              <a:rPr lang="en-US" dirty="0" smtClean="0"/>
              <a:t>if the </a:t>
            </a:r>
            <a:r>
              <a:rPr lang="en-US" dirty="0"/>
              <a:t>interviewer raises the subject</a:t>
            </a:r>
            <a:r>
              <a:rPr lang="en-US" dirty="0" smtClean="0"/>
              <a:t>.</a:t>
            </a:r>
          </a:p>
          <a:p>
            <a:r>
              <a:rPr lang="en-US" dirty="0"/>
              <a:t>End with a warm smile and a handshake and </a:t>
            </a:r>
            <a:r>
              <a:rPr lang="en-US" dirty="0" smtClean="0"/>
              <a:t>thank the </a:t>
            </a:r>
            <a:r>
              <a:rPr lang="en-US" dirty="0"/>
              <a:t>interviewer for meeting with you.</a:t>
            </a:r>
          </a:p>
          <a:p>
            <a:endParaRPr lang="en-US" dirty="0"/>
          </a:p>
        </p:txBody>
      </p:sp>
    </p:spTree>
    <p:extLst>
      <p:ext uri="{BB962C8B-B14F-4D97-AF65-F5344CB8AC3E}">
        <p14:creationId xmlns:p14="http://schemas.microsoft.com/office/powerpoint/2010/main" val="37906411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Types of companies in Bangladesh</a:t>
            </a:r>
            <a:endParaRPr lang="en-US" dirty="0"/>
          </a:p>
        </p:txBody>
      </p:sp>
      <p:sp>
        <p:nvSpPr>
          <p:cNvPr id="2" name="Content Placeholder 1"/>
          <p:cNvSpPr>
            <a:spLocks noGrp="1"/>
          </p:cNvSpPr>
          <p:nvPr>
            <p:ph sz="half" idx="1"/>
          </p:nvPr>
        </p:nvSpPr>
        <p:spPr/>
        <p:txBody>
          <a:bodyPr>
            <a:normAutofit fontScale="92500" lnSpcReduction="10000"/>
          </a:bodyPr>
          <a:lstStyle/>
          <a:p>
            <a:r>
              <a:rPr lang="en-US" dirty="0" smtClean="0"/>
              <a:t>Telecom</a:t>
            </a:r>
          </a:p>
          <a:p>
            <a:r>
              <a:rPr lang="en-US" dirty="0" smtClean="0"/>
              <a:t>FMCG &amp; Retail</a:t>
            </a:r>
          </a:p>
          <a:p>
            <a:r>
              <a:rPr lang="en-US" dirty="0" smtClean="0"/>
              <a:t>Bank &amp; Financial</a:t>
            </a:r>
          </a:p>
          <a:p>
            <a:r>
              <a:rPr lang="en-US" dirty="0" smtClean="0"/>
              <a:t>Garments</a:t>
            </a:r>
          </a:p>
          <a:p>
            <a:r>
              <a:rPr lang="en-US" dirty="0" smtClean="0"/>
              <a:t>Energy</a:t>
            </a:r>
          </a:p>
          <a:p>
            <a:r>
              <a:rPr lang="en-US" dirty="0" smtClean="0"/>
              <a:t>Real Estate</a:t>
            </a:r>
          </a:p>
          <a:p>
            <a:r>
              <a:rPr lang="en-US" dirty="0" smtClean="0"/>
              <a:t>NGOs</a:t>
            </a:r>
          </a:p>
          <a:p>
            <a:endParaRPr lang="en-US" dirty="0" smtClean="0"/>
          </a:p>
          <a:p>
            <a:endParaRPr lang="en-US" dirty="0" smtClean="0"/>
          </a:p>
          <a:p>
            <a:endParaRPr lang="en-US" dirty="0" smtClean="0"/>
          </a:p>
          <a:p>
            <a:endParaRPr lang="en-US" dirty="0" smtClean="0"/>
          </a:p>
          <a:p>
            <a:endParaRPr lang="en-US" dirty="0"/>
          </a:p>
        </p:txBody>
      </p:sp>
      <p:sp>
        <p:nvSpPr>
          <p:cNvPr id="4" name="Content Placeholder 3"/>
          <p:cNvSpPr>
            <a:spLocks noGrp="1"/>
          </p:cNvSpPr>
          <p:nvPr>
            <p:ph sz="half" idx="2"/>
          </p:nvPr>
        </p:nvSpPr>
        <p:spPr/>
        <p:txBody>
          <a:bodyPr>
            <a:normAutofit fontScale="92500" lnSpcReduction="10000"/>
          </a:bodyPr>
          <a:lstStyle/>
          <a:p>
            <a:r>
              <a:rPr lang="en-US" dirty="0" smtClean="0"/>
              <a:t>Advertising agencies</a:t>
            </a:r>
          </a:p>
          <a:p>
            <a:r>
              <a:rPr lang="en-US" dirty="0" smtClean="0"/>
              <a:t>HR agencies</a:t>
            </a:r>
          </a:p>
          <a:p>
            <a:r>
              <a:rPr lang="en-US" dirty="0" smtClean="0"/>
              <a:t>Research firms</a:t>
            </a:r>
          </a:p>
          <a:p>
            <a:r>
              <a:rPr lang="en-US" dirty="0" smtClean="0"/>
              <a:t>Media</a:t>
            </a:r>
            <a:endParaRPr lang="en-US" dirty="0"/>
          </a:p>
        </p:txBody>
      </p:sp>
    </p:spTree>
    <p:extLst>
      <p:ext uri="{BB962C8B-B14F-4D97-AF65-F5344CB8AC3E}">
        <p14:creationId xmlns:p14="http://schemas.microsoft.com/office/powerpoint/2010/main" val="2748994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Things to look for in a job</a:t>
            </a:r>
            <a:endParaRPr lang="en-US" dirty="0"/>
          </a:p>
        </p:txBody>
      </p:sp>
      <p:sp>
        <p:nvSpPr>
          <p:cNvPr id="5" name="Content Placeholder 4"/>
          <p:cNvSpPr>
            <a:spLocks noGrp="1"/>
          </p:cNvSpPr>
          <p:nvPr>
            <p:ph sz="half" idx="1"/>
          </p:nvPr>
        </p:nvSpPr>
        <p:spPr/>
        <p:txBody>
          <a:bodyPr/>
          <a:lstStyle/>
          <a:p>
            <a:r>
              <a:rPr lang="en-US" dirty="0" smtClean="0"/>
              <a:t>Salary</a:t>
            </a:r>
          </a:p>
          <a:p>
            <a:r>
              <a:rPr lang="en-US" dirty="0" smtClean="0"/>
              <a:t>Bonus</a:t>
            </a:r>
          </a:p>
          <a:p>
            <a:r>
              <a:rPr lang="en-US" dirty="0" smtClean="0"/>
              <a:t>Other benefits</a:t>
            </a:r>
          </a:p>
          <a:p>
            <a:endParaRPr lang="en-US" dirty="0" smtClean="0"/>
          </a:p>
          <a:p>
            <a:endParaRPr lang="en-US" dirty="0"/>
          </a:p>
        </p:txBody>
      </p:sp>
      <p:sp>
        <p:nvSpPr>
          <p:cNvPr id="6" name="Content Placeholder 5"/>
          <p:cNvSpPr>
            <a:spLocks noGrp="1"/>
          </p:cNvSpPr>
          <p:nvPr>
            <p:ph sz="half" idx="2"/>
          </p:nvPr>
        </p:nvSpPr>
        <p:spPr/>
        <p:txBody>
          <a:bodyPr/>
          <a:lstStyle/>
          <a:p>
            <a:r>
              <a:rPr lang="en-US" dirty="0" smtClean="0"/>
              <a:t>Type of work</a:t>
            </a:r>
          </a:p>
          <a:p>
            <a:r>
              <a:rPr lang="en-US" dirty="0" smtClean="0"/>
              <a:t>Job environment</a:t>
            </a:r>
          </a:p>
          <a:p>
            <a:r>
              <a:rPr lang="en-US" dirty="0" smtClean="0"/>
              <a:t>Management style</a:t>
            </a:r>
          </a:p>
          <a:p>
            <a:r>
              <a:rPr lang="en-US" dirty="0" smtClean="0"/>
              <a:t>Career growth </a:t>
            </a:r>
            <a:r>
              <a:rPr lang="en-US" dirty="0" smtClean="0"/>
              <a:t>opportunity</a:t>
            </a:r>
          </a:p>
          <a:p>
            <a:r>
              <a:rPr lang="en-US" dirty="0" smtClean="0"/>
              <a:t>Status</a:t>
            </a:r>
            <a:endParaRPr lang="en-US" dirty="0"/>
          </a:p>
        </p:txBody>
      </p:sp>
    </p:spTree>
    <p:extLst>
      <p:ext uri="{BB962C8B-B14F-4D97-AF65-F5344CB8AC3E}">
        <p14:creationId xmlns:p14="http://schemas.microsoft.com/office/powerpoint/2010/main" val="26567942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Employers approach to employment process</a:t>
            </a:r>
            <a:endParaRPr lang="en-US" dirty="0"/>
          </a:p>
        </p:txBody>
      </p:sp>
      <p:sp>
        <p:nvSpPr>
          <p:cNvPr id="6" name="Content Placeholder 5"/>
          <p:cNvSpPr>
            <a:spLocks noGrp="1"/>
          </p:cNvSpPr>
          <p:nvPr>
            <p:ph idx="1"/>
          </p:nvPr>
        </p:nvSpPr>
        <p:spPr/>
        <p:txBody>
          <a:bodyPr/>
          <a:lstStyle/>
          <a:p>
            <a:r>
              <a:rPr lang="en-US" dirty="0" smtClean="0"/>
              <a:t>Looking for someone inside the organization</a:t>
            </a:r>
          </a:p>
          <a:p>
            <a:r>
              <a:rPr lang="en-US" dirty="0" smtClean="0"/>
              <a:t>Relying on contacts and personal recommendations</a:t>
            </a:r>
          </a:p>
          <a:p>
            <a:r>
              <a:rPr lang="en-US" dirty="0" smtClean="0"/>
              <a:t>Hiring an employment agency or search firms</a:t>
            </a:r>
            <a:endParaRPr lang="en-US" dirty="0"/>
          </a:p>
        </p:txBody>
      </p:sp>
    </p:spTree>
    <p:extLst>
      <p:ext uri="{BB962C8B-B14F-4D97-AF65-F5344CB8AC3E}">
        <p14:creationId xmlns:p14="http://schemas.microsoft.com/office/powerpoint/2010/main" val="681598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Your approach to the employment process</a:t>
            </a:r>
            <a:endParaRPr lang="en-US" sz="4400" dirty="0"/>
          </a:p>
        </p:txBody>
      </p:sp>
      <p:sp>
        <p:nvSpPr>
          <p:cNvPr id="3" name="Content Placeholder 2"/>
          <p:cNvSpPr>
            <a:spLocks noGrp="1"/>
          </p:cNvSpPr>
          <p:nvPr>
            <p:ph idx="1"/>
          </p:nvPr>
        </p:nvSpPr>
        <p:spPr/>
        <p:txBody>
          <a:bodyPr/>
          <a:lstStyle/>
          <a:p>
            <a:r>
              <a:rPr lang="en-US" dirty="0" smtClean="0"/>
              <a:t>Stay abreast of business and financial news</a:t>
            </a:r>
          </a:p>
          <a:p>
            <a:r>
              <a:rPr lang="en-US" dirty="0" smtClean="0"/>
              <a:t>Researching specific companies</a:t>
            </a:r>
          </a:p>
          <a:p>
            <a:r>
              <a:rPr lang="en-US" dirty="0" smtClean="0"/>
              <a:t>Networking</a:t>
            </a:r>
          </a:p>
          <a:p>
            <a:r>
              <a:rPr lang="en-US" dirty="0" smtClean="0"/>
              <a:t>Seeking career counseling</a:t>
            </a:r>
            <a:endParaRPr lang="en-US" dirty="0"/>
          </a:p>
        </p:txBody>
      </p:sp>
    </p:spTree>
    <p:extLst>
      <p:ext uri="{BB962C8B-B14F-4D97-AF65-F5344CB8AC3E}">
        <p14:creationId xmlns:p14="http://schemas.microsoft.com/office/powerpoint/2010/main" val="40931006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Preparing Résumés</a:t>
            </a:r>
            <a:endParaRPr lang="en-US" dirty="0"/>
          </a:p>
        </p:txBody>
      </p:sp>
      <p:sp>
        <p:nvSpPr>
          <p:cNvPr id="3" name="Content Placeholder 2"/>
          <p:cNvSpPr>
            <a:spLocks noGrp="1"/>
          </p:cNvSpPr>
          <p:nvPr>
            <p:ph idx="1"/>
          </p:nvPr>
        </p:nvSpPr>
        <p:spPr/>
        <p:txBody>
          <a:bodyPr/>
          <a:lstStyle/>
          <a:p>
            <a:r>
              <a:rPr lang="en-US" dirty="0" smtClean="0"/>
              <a:t>Analyzing your purpose &amp; audience</a:t>
            </a:r>
          </a:p>
          <a:p>
            <a:pPr lvl="1"/>
            <a:r>
              <a:rPr lang="en-US" dirty="0" smtClean="0"/>
              <a:t>Create interest rather than telling every details</a:t>
            </a:r>
          </a:p>
          <a:p>
            <a:pPr lvl="1"/>
            <a:r>
              <a:rPr lang="en-US" dirty="0" smtClean="0"/>
              <a:t>Research the organization and the type of job</a:t>
            </a:r>
          </a:p>
          <a:p>
            <a:pPr lvl="1"/>
            <a:r>
              <a:rPr lang="en-US" dirty="0" smtClean="0"/>
              <a:t>Research the people who will be viewing your CV.</a:t>
            </a:r>
          </a:p>
          <a:p>
            <a:endParaRPr lang="en-US" dirty="0"/>
          </a:p>
        </p:txBody>
      </p:sp>
    </p:spTree>
    <p:extLst>
      <p:ext uri="{BB962C8B-B14F-4D97-AF65-F5344CB8AC3E}">
        <p14:creationId xmlns:p14="http://schemas.microsoft.com/office/powerpoint/2010/main" val="1298287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Preparing Résumés</a:t>
            </a:r>
            <a:endParaRPr lang="en-US" dirty="0"/>
          </a:p>
        </p:txBody>
      </p:sp>
      <p:sp>
        <p:nvSpPr>
          <p:cNvPr id="3" name="Content Placeholder 2"/>
          <p:cNvSpPr>
            <a:spLocks noGrp="1"/>
          </p:cNvSpPr>
          <p:nvPr>
            <p:ph idx="1"/>
          </p:nvPr>
        </p:nvSpPr>
        <p:spPr/>
        <p:txBody>
          <a:bodyPr/>
          <a:lstStyle/>
          <a:p>
            <a:r>
              <a:rPr lang="en-US" dirty="0" smtClean="0"/>
              <a:t>Organizing your CV around your strengths</a:t>
            </a:r>
          </a:p>
          <a:p>
            <a:r>
              <a:rPr lang="en-US" dirty="0" smtClean="0"/>
              <a:t>Common problems</a:t>
            </a:r>
          </a:p>
          <a:p>
            <a:pPr lvl="1"/>
            <a:r>
              <a:rPr lang="en-US" dirty="0" smtClean="0"/>
              <a:t>Frequent job change</a:t>
            </a:r>
          </a:p>
          <a:p>
            <a:pPr lvl="1"/>
            <a:r>
              <a:rPr lang="en-US" dirty="0" smtClean="0"/>
              <a:t>Gaps in work history</a:t>
            </a:r>
          </a:p>
          <a:p>
            <a:pPr lvl="1"/>
            <a:r>
              <a:rPr lang="en-US" dirty="0" smtClean="0"/>
              <a:t>Inexperience</a:t>
            </a:r>
          </a:p>
          <a:p>
            <a:pPr lvl="1"/>
            <a:r>
              <a:rPr lang="en-US" dirty="0" smtClean="0"/>
              <a:t>Over qualification</a:t>
            </a:r>
          </a:p>
          <a:p>
            <a:pPr lvl="1"/>
            <a:r>
              <a:rPr lang="en-US" dirty="0" smtClean="0"/>
              <a:t>Long term employment with one company</a:t>
            </a:r>
          </a:p>
          <a:p>
            <a:pPr lvl="1"/>
            <a:endParaRPr lang="en-US" dirty="0"/>
          </a:p>
        </p:txBody>
      </p:sp>
    </p:spTree>
    <p:extLst>
      <p:ext uri="{BB962C8B-B14F-4D97-AF65-F5344CB8AC3E}">
        <p14:creationId xmlns:p14="http://schemas.microsoft.com/office/powerpoint/2010/main" val="28959224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Composing your résumé</a:t>
            </a:r>
            <a:endParaRPr lang="en-US" dirty="0"/>
          </a:p>
        </p:txBody>
      </p:sp>
      <p:sp>
        <p:nvSpPr>
          <p:cNvPr id="3" name="Content Placeholder 2"/>
          <p:cNvSpPr>
            <a:spLocks noGrp="1"/>
          </p:cNvSpPr>
          <p:nvPr>
            <p:ph idx="1"/>
          </p:nvPr>
        </p:nvSpPr>
        <p:spPr/>
        <p:txBody>
          <a:bodyPr/>
          <a:lstStyle/>
          <a:p>
            <a:r>
              <a:rPr lang="en-US" dirty="0" smtClean="0"/>
              <a:t>Use short crisp phrases</a:t>
            </a:r>
          </a:p>
          <a:p>
            <a:r>
              <a:rPr lang="en-US" dirty="0" smtClean="0"/>
              <a:t>Avoid using the word I</a:t>
            </a:r>
          </a:p>
          <a:p>
            <a:r>
              <a:rPr lang="en-US" dirty="0" smtClean="0"/>
              <a:t>Use strong action verbs:</a:t>
            </a:r>
          </a:p>
          <a:p>
            <a:pPr marL="0" indent="0">
              <a:buNone/>
            </a:pPr>
            <a:r>
              <a:rPr lang="en-US" dirty="0" smtClean="0"/>
              <a:t>Accomplished, achieved, assisted, coordinated, established, generated, implemented, initiated, launched, maintained, organized, participated, performed, supervised, transformed, upgraded etc.</a:t>
            </a:r>
          </a:p>
        </p:txBody>
      </p:sp>
    </p:spTree>
    <p:extLst>
      <p:ext uri="{BB962C8B-B14F-4D97-AF65-F5344CB8AC3E}">
        <p14:creationId xmlns:p14="http://schemas.microsoft.com/office/powerpoint/2010/main" val="28449174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Composing your résumé</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498792364"/>
              </p:ext>
            </p:extLst>
          </p:nvPr>
        </p:nvGraphicFramePr>
        <p:xfrm>
          <a:off x="685800" y="2209800"/>
          <a:ext cx="7770814" cy="4297679"/>
        </p:xfrm>
        <a:graphic>
          <a:graphicData uri="http://schemas.openxmlformats.org/drawingml/2006/table">
            <a:tbl>
              <a:tblPr firstRow="1" bandRow="1">
                <a:tableStyleId>{2D5ABB26-0587-4C30-8999-92F81FD0307C}</a:tableStyleId>
              </a:tblPr>
              <a:tblGrid>
                <a:gridCol w="3885407"/>
                <a:gridCol w="3885407"/>
              </a:tblGrid>
              <a:tr h="370840">
                <a:tc>
                  <a:txBody>
                    <a:bodyPr/>
                    <a:lstStyle/>
                    <a:p>
                      <a:r>
                        <a:rPr lang="en-US" b="1" dirty="0" smtClean="0"/>
                        <a:t>AVOID WEAK STATEMENTS</a:t>
                      </a:r>
                      <a:endParaRPr lang="en-US" b="1" dirty="0"/>
                    </a:p>
                  </a:txBody>
                  <a:tcPr>
                    <a:lnB w="12700" cap="flat" cmpd="sng" algn="ctr">
                      <a:solidFill>
                        <a:scrgbClr r="0" g="0" b="0"/>
                      </a:solidFill>
                      <a:prstDash val="solid"/>
                      <a:round/>
                      <a:headEnd type="none" w="med" len="med"/>
                      <a:tailEnd type="none" w="med" len="med"/>
                    </a:lnB>
                  </a:tcPr>
                </a:tc>
                <a:tc>
                  <a:txBody>
                    <a:bodyPr/>
                    <a:lstStyle/>
                    <a:p>
                      <a:r>
                        <a:rPr lang="en-US" b="1" dirty="0" smtClean="0"/>
                        <a:t>USE ACTIVE STATEMENTS THAT SHOW RESULTS</a:t>
                      </a:r>
                      <a:endParaRPr lang="en-US" b="1" dirty="0"/>
                    </a:p>
                  </a:txBody>
                  <a:tcPr>
                    <a:lnB w="12700" cap="flat" cmpd="sng" algn="ctr">
                      <a:solidFill>
                        <a:scrgbClr r="0" g="0" b="0"/>
                      </a:solidFill>
                      <a:prstDash val="solid"/>
                      <a:round/>
                      <a:headEnd type="none" w="med" len="med"/>
                      <a:tailEnd type="none" w="med" len="med"/>
                    </a:lnB>
                  </a:tcPr>
                </a:tc>
              </a:tr>
              <a:tr h="370840">
                <a:tc>
                  <a:txBody>
                    <a:bodyPr/>
                    <a:lstStyle/>
                    <a:p>
                      <a:r>
                        <a:rPr lang="en-US" dirty="0" smtClean="0"/>
                        <a:t>Responsible for developing a new</a:t>
                      </a:r>
                      <a:r>
                        <a:rPr lang="en-US" baseline="0" dirty="0" smtClean="0"/>
                        <a:t> </a:t>
                      </a:r>
                      <a:r>
                        <a:rPr lang="en-US" dirty="0" smtClean="0"/>
                        <a:t>filing</a:t>
                      </a:r>
                      <a:r>
                        <a:rPr lang="en-US" baseline="0" dirty="0" smtClean="0"/>
                        <a:t> </a:t>
                      </a:r>
                      <a:r>
                        <a:rPr lang="en-US" dirty="0" smtClean="0"/>
                        <a:t>system</a:t>
                      </a:r>
                      <a:endParaRPr lang="en-US" dirty="0"/>
                    </a:p>
                  </a:txBody>
                  <a:tcPr>
                    <a:lnT w="12700" cap="flat" cmpd="sng" algn="ctr">
                      <a:solidFill>
                        <a:scrgbClr r="0" g="0" b="0"/>
                      </a:solidFill>
                      <a:prstDash val="solid"/>
                      <a:round/>
                      <a:headEnd type="none" w="med" len="med"/>
                      <a:tailEnd type="none" w="med" len="med"/>
                    </a:lnT>
                  </a:tcPr>
                </a:tc>
                <a:tc>
                  <a:txBody>
                    <a:bodyPr/>
                    <a:lstStyle/>
                    <a:p>
                      <a:r>
                        <a:rPr lang="en-US" dirty="0" smtClean="0"/>
                        <a:t>Developed a new filing system that reduced</a:t>
                      </a:r>
                      <a:r>
                        <a:rPr lang="en-US" baseline="0" dirty="0" smtClean="0"/>
                        <a:t> </a:t>
                      </a:r>
                      <a:r>
                        <a:rPr lang="en-US" dirty="0" smtClean="0"/>
                        <a:t>paperwork by 50 percent</a:t>
                      </a:r>
                      <a:endParaRPr lang="en-US" dirty="0"/>
                    </a:p>
                  </a:txBody>
                  <a:tcPr>
                    <a:lnT w="12700" cap="flat" cmpd="sng" algn="ctr">
                      <a:solidFill>
                        <a:scrgbClr r="0" g="0" b="0"/>
                      </a:solidFill>
                      <a:prstDash val="solid"/>
                      <a:round/>
                      <a:headEnd type="none" w="med" len="med"/>
                      <a:tailEnd type="none" w="med" len="med"/>
                    </a:lnT>
                  </a:tcPr>
                </a:tc>
              </a:tr>
              <a:tr h="370840">
                <a:tc>
                  <a:txBody>
                    <a:bodyPr/>
                    <a:lstStyle/>
                    <a:p>
                      <a:r>
                        <a:rPr lang="en-US" dirty="0" smtClean="0"/>
                        <a:t>I was in charge of customer complaints</a:t>
                      </a:r>
                      <a:r>
                        <a:rPr lang="en-US" baseline="0" dirty="0" smtClean="0"/>
                        <a:t> </a:t>
                      </a:r>
                      <a:r>
                        <a:rPr lang="en-US" dirty="0" smtClean="0"/>
                        <a:t>and all ordering problems</a:t>
                      </a:r>
                      <a:endParaRPr lang="en-US" dirty="0"/>
                    </a:p>
                  </a:txBody>
                  <a:tcPr/>
                </a:tc>
                <a:tc>
                  <a:txBody>
                    <a:bodyPr/>
                    <a:lstStyle/>
                    <a:p>
                      <a:r>
                        <a:rPr lang="en-US" dirty="0" smtClean="0"/>
                        <a:t>Handled all customer complaints and resolved</a:t>
                      </a:r>
                      <a:r>
                        <a:rPr lang="en-US" baseline="0" dirty="0" smtClean="0"/>
                        <a:t> </a:t>
                      </a:r>
                      <a:r>
                        <a:rPr lang="en-US" dirty="0" smtClean="0"/>
                        <a:t>all product order discrepancies</a:t>
                      </a:r>
                      <a:endParaRPr lang="en-US" dirty="0"/>
                    </a:p>
                  </a:txBody>
                  <a:tcPr/>
                </a:tc>
              </a:tr>
              <a:tr h="370840">
                <a:tc>
                  <a:txBody>
                    <a:bodyPr/>
                    <a:lstStyle/>
                    <a:p>
                      <a:r>
                        <a:rPr lang="en-US" dirty="0" smtClean="0"/>
                        <a:t>I won a trip to Europe for opening the most</a:t>
                      </a:r>
                      <a:r>
                        <a:rPr lang="en-US" baseline="0" dirty="0" smtClean="0"/>
                        <a:t> </a:t>
                      </a:r>
                      <a:r>
                        <a:rPr lang="en-US" dirty="0" smtClean="0"/>
                        <a:t>new customer accounts in my department</a:t>
                      </a:r>
                      <a:endParaRPr lang="en-US" dirty="0"/>
                    </a:p>
                  </a:txBody>
                  <a:tcPr/>
                </a:tc>
                <a:tc>
                  <a:txBody>
                    <a:bodyPr/>
                    <a:lstStyle/>
                    <a:p>
                      <a:r>
                        <a:rPr lang="en-US" dirty="0" smtClean="0"/>
                        <a:t>Generated the highest number of new customer</a:t>
                      </a:r>
                      <a:r>
                        <a:rPr lang="en-US" baseline="0" dirty="0" smtClean="0"/>
                        <a:t> </a:t>
                      </a:r>
                      <a:r>
                        <a:rPr lang="en-US" dirty="0" smtClean="0"/>
                        <a:t>accounts in my department</a:t>
                      </a:r>
                      <a:endParaRPr lang="en-US" dirty="0"/>
                    </a:p>
                  </a:txBody>
                  <a:tcPr/>
                </a:tc>
              </a:tr>
              <a:tr h="370840">
                <a:tc>
                  <a:txBody>
                    <a:bodyPr/>
                    <a:lstStyle/>
                    <a:p>
                      <a:r>
                        <a:rPr lang="en-US" dirty="0" smtClean="0"/>
                        <a:t>Member of special campus task force to resolve student problems with existing</a:t>
                      </a:r>
                      <a:r>
                        <a:rPr lang="en-US" baseline="0" dirty="0" smtClean="0"/>
                        <a:t> </a:t>
                      </a:r>
                      <a:r>
                        <a:rPr lang="en-US" dirty="0" smtClean="0"/>
                        <a:t>cafeteria assignments</a:t>
                      </a:r>
                      <a:endParaRPr lang="en-US" dirty="0"/>
                    </a:p>
                  </a:txBody>
                  <a:tcPr/>
                </a:tc>
                <a:tc>
                  <a:txBody>
                    <a:bodyPr/>
                    <a:lstStyle/>
                    <a:p>
                      <a:r>
                        <a:rPr lang="en-US" dirty="0" smtClean="0"/>
                        <a:t>Assisted in implementing new campus dining</a:t>
                      </a:r>
                      <a:r>
                        <a:rPr lang="en-US" baseline="0" dirty="0" smtClean="0"/>
                        <a:t> </a:t>
                      </a:r>
                      <a:r>
                        <a:rPr lang="en-US" dirty="0" smtClean="0"/>
                        <a:t>program that balances student wishes with</a:t>
                      </a:r>
                      <a:r>
                        <a:rPr lang="en-US" baseline="0" dirty="0" smtClean="0"/>
                        <a:t> </a:t>
                      </a:r>
                      <a:r>
                        <a:rPr lang="en-US" dirty="0" smtClean="0"/>
                        <a:t>cafeteria capacity</a:t>
                      </a:r>
                    </a:p>
                    <a:p>
                      <a:endParaRPr lang="en-US" dirty="0"/>
                    </a:p>
                  </a:txBody>
                  <a:tcPr/>
                </a:tc>
              </a:tr>
            </a:tbl>
          </a:graphicData>
        </a:graphic>
      </p:graphicFrame>
    </p:spTree>
    <p:extLst>
      <p:ext uri="{BB962C8B-B14F-4D97-AF65-F5344CB8AC3E}">
        <p14:creationId xmlns:p14="http://schemas.microsoft.com/office/powerpoint/2010/main" val="621397250"/>
      </p:ext>
    </p:extLst>
  </p:cSld>
  <p:clrMapOvr>
    <a:masterClrMapping/>
  </p:clrMapOvr>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Folio">
  <a:themeElements>
    <a:clrScheme name="Folio">
      <a:dk1>
        <a:sysClr val="windowText" lastClr="000000"/>
      </a:dk1>
      <a:lt1>
        <a:sysClr val="window" lastClr="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Folio">
      <a:majorFont>
        <a:latin typeface="Calisto MT"/>
        <a:ea typeface=""/>
        <a:cs typeface=""/>
        <a:font script="Jpan" typeface="ＭＳ 明朝"/>
        <a:font script="Hans" typeface="宋体"/>
        <a:font script="Hant" typeface="新細明體"/>
      </a:majorFont>
      <a:minorFont>
        <a:latin typeface="Calisto MT"/>
        <a:ea typeface=""/>
        <a:cs typeface=""/>
        <a:font script="Jpan" typeface="ＭＳ 明朝"/>
        <a:font script="Hans" typeface="宋体"/>
        <a:font script="Hant" typeface="新細明體"/>
      </a:minorFont>
    </a:fontScheme>
    <a:fmtScheme name="Folio">
      <a:fillStyleLst>
        <a:solidFill>
          <a:schemeClr val="phClr"/>
        </a:solidFill>
        <a:blipFill rotWithShape="1">
          <a:blip xmlns:r="http://schemas.openxmlformats.org/officeDocument/2006/relationships" r:embed="rId1">
            <a:duotone>
              <a:schemeClr val="phClr">
                <a:shade val="30000"/>
                <a:satMod val="120000"/>
              </a:schemeClr>
              <a:schemeClr val="phClr">
                <a:tint val="70000"/>
                <a:satMod val="350000"/>
                <a:lumMod val="110000"/>
              </a:schemeClr>
            </a:duotone>
          </a:blip>
          <a:stretch/>
        </a:blipFill>
        <a:blipFill rotWithShape="1">
          <a:blip xmlns:r="http://schemas.openxmlformats.org/officeDocument/2006/relationships" r:embed="rId2">
            <a:duotone>
              <a:schemeClr val="phClr">
                <a:shade val="40000"/>
                <a:satMod val="120000"/>
              </a:schemeClr>
              <a:schemeClr val="phClr">
                <a:tint val="70000"/>
                <a:satMod val="300000"/>
                <a:lumMod val="110000"/>
              </a:schemeClr>
            </a:duotone>
          </a:blip>
          <a:tile tx="0" ty="0" sx="50000" sy="50000" flip="none" algn="tl"/>
        </a:blip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38100" dist="25400" dir="5400000" algn="br" rotWithShape="0">
              <a:srgbClr val="000000">
                <a:alpha val="50000"/>
              </a:srgbClr>
            </a:outerShdw>
          </a:effectLst>
        </a:effectStyle>
        <a:effectStyle>
          <a:effectLst>
            <a:innerShdw blurRad="190500" dist="25400">
              <a:srgbClr val="000000">
                <a:alpha val="50000"/>
              </a:srgbClr>
            </a:innerShdw>
          </a:effectLst>
        </a:effectStyle>
      </a:effectStyleLst>
      <a:bgFillStyleLst>
        <a:blipFill rotWithShape="1">
          <a:blip xmlns:r="http://schemas.openxmlformats.org/officeDocument/2006/relationships" r:embed="rId3">
            <a:duotone>
              <a:schemeClr val="phClr">
                <a:shade val="10000"/>
                <a:satMod val="125000"/>
              </a:schemeClr>
              <a:schemeClr val="phClr">
                <a:tint val="70000"/>
                <a:satMod val="350000"/>
                <a:lumMod val="110000"/>
              </a:schemeClr>
            </a:duotone>
          </a:blip>
          <a:stretch/>
        </a:blipFill>
        <a:blipFill rotWithShape="1">
          <a:blip xmlns:r="http://schemas.openxmlformats.org/officeDocument/2006/relationships" r:embed="rId4">
            <a:duotone>
              <a:schemeClr val="phClr">
                <a:shade val="10000"/>
                <a:satMod val="125000"/>
              </a:schemeClr>
              <a:schemeClr val="phClr">
                <a:tint val="70000"/>
                <a:satMod val="350000"/>
                <a:lumMod val="110000"/>
              </a:schemeClr>
            </a:duotone>
          </a:blip>
          <a:stretch/>
        </a:blipFill>
        <a:blipFill rotWithShape="1">
          <a:blip xmlns:r="http://schemas.openxmlformats.org/officeDocument/2006/relationships" r:embed="rId5">
            <a:duotone>
              <a:schemeClr val="phClr">
                <a:shade val="3000"/>
                <a:lumMod val="10000"/>
              </a:schemeClr>
              <a:schemeClr val="phClr">
                <a:tint val="91000"/>
                <a:satMod val="500000"/>
                <a:lumMod val="125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Folio.thmx</Template>
  <TotalTime>357</TotalTime>
  <Words>695</Words>
  <Application>Microsoft Macintosh PowerPoint</Application>
  <PresentationFormat>On-screen Show (4:3)</PresentationFormat>
  <Paragraphs>111</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Folio</vt:lpstr>
      <vt:lpstr>Career building, CV writing and facing the interview board</vt:lpstr>
      <vt:lpstr>Types of companies in Bangladesh</vt:lpstr>
      <vt:lpstr>Things to look for in a job</vt:lpstr>
      <vt:lpstr>Employers approach to employment process</vt:lpstr>
      <vt:lpstr>Your approach to the employment process</vt:lpstr>
      <vt:lpstr>Preparing Résumés</vt:lpstr>
      <vt:lpstr>Preparing Résumés</vt:lpstr>
      <vt:lpstr>Composing your résumé</vt:lpstr>
      <vt:lpstr>Composing your résumé</vt:lpstr>
      <vt:lpstr>Composing your résumé</vt:lpstr>
      <vt:lpstr>Revising résumé</vt:lpstr>
      <vt:lpstr>Cover Letter</vt:lpstr>
      <vt:lpstr>Interview</vt:lpstr>
      <vt:lpstr>Be ready for warm-up stage</vt:lpstr>
      <vt:lpstr>Understand the question and answer stage</vt:lpstr>
      <vt:lpstr>Close on a strong note.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 building and CV writing</dc:title>
  <dc:creator>Taufique Hossain</dc:creator>
  <cp:lastModifiedBy>Taufique Hossain</cp:lastModifiedBy>
  <cp:revision>13</cp:revision>
  <dcterms:created xsi:type="dcterms:W3CDTF">2012-04-02T18:03:44Z</dcterms:created>
  <dcterms:modified xsi:type="dcterms:W3CDTF">2012-04-07T20:15:22Z</dcterms:modified>
</cp:coreProperties>
</file>